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5"/>
  </p:notesMasterIdLst>
  <p:sldIdLst>
    <p:sldId id="325" r:id="rId2"/>
    <p:sldId id="286" r:id="rId3"/>
    <p:sldId id="277" r:id="rId4"/>
    <p:sldId id="266" r:id="rId5"/>
    <p:sldId id="285" r:id="rId6"/>
    <p:sldId id="270" r:id="rId7"/>
    <p:sldId id="259" r:id="rId8"/>
    <p:sldId id="264" r:id="rId9"/>
    <p:sldId id="280" r:id="rId10"/>
    <p:sldId id="289" r:id="rId11"/>
    <p:sldId id="290" r:id="rId12"/>
    <p:sldId id="291" r:id="rId13"/>
    <p:sldId id="319" r:id="rId14"/>
    <p:sldId id="320" r:id="rId15"/>
    <p:sldId id="326" r:id="rId16"/>
    <p:sldId id="307" r:id="rId17"/>
    <p:sldId id="328" r:id="rId18"/>
    <p:sldId id="317" r:id="rId19"/>
    <p:sldId id="327" r:id="rId20"/>
    <p:sldId id="272" r:id="rId21"/>
    <p:sldId id="283" r:id="rId22"/>
    <p:sldId id="295" r:id="rId23"/>
    <p:sldId id="294" r:id="rId24"/>
    <p:sldId id="298" r:id="rId25"/>
    <p:sldId id="299" r:id="rId26"/>
    <p:sldId id="300" r:id="rId27"/>
    <p:sldId id="301" r:id="rId28"/>
    <p:sldId id="309" r:id="rId29"/>
    <p:sldId id="316" r:id="rId30"/>
    <p:sldId id="315" r:id="rId31"/>
    <p:sldId id="265" r:id="rId32"/>
    <p:sldId id="312" r:id="rId33"/>
    <p:sldId id="311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9A0D8-C0DD-4E2D-910E-EC37884C8EBD}" type="datetimeFigureOut">
              <a:rPr lang="en-US" smtClean="0"/>
              <a:pPr/>
              <a:t>7/13/2016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36CEB-0042-48DB-8113-A1400C9616A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51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36CEB-0042-48DB-8113-A1400C9616A9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256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7833B-D1AA-4772-A5CA-DA98FB18479D}" type="datetimeFigureOut">
              <a:rPr lang="en-US" smtClean="0"/>
              <a:pPr/>
              <a:t>7/13/2016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E270DD56-27CD-4D3B-84DB-700963C835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7833B-D1AA-4772-A5CA-DA98FB18479D}" type="datetimeFigureOut">
              <a:rPr lang="en-US" smtClean="0"/>
              <a:pPr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DD56-27CD-4D3B-84DB-700963C835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7833B-D1AA-4772-A5CA-DA98FB18479D}" type="datetimeFigureOut">
              <a:rPr lang="en-US" smtClean="0"/>
              <a:pPr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DD56-27CD-4D3B-84DB-700963C835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7833B-D1AA-4772-A5CA-DA98FB18479D}" type="datetimeFigureOut">
              <a:rPr lang="en-US" smtClean="0"/>
              <a:pPr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DD56-27CD-4D3B-84DB-700963C835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7833B-D1AA-4772-A5CA-DA98FB18479D}" type="datetimeFigureOut">
              <a:rPr lang="en-US" smtClean="0"/>
              <a:pPr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E270DD56-27CD-4D3B-84DB-700963C835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7833B-D1AA-4772-A5CA-DA98FB18479D}" type="datetimeFigureOut">
              <a:rPr lang="en-US" smtClean="0"/>
              <a:pPr/>
              <a:t>7/13/2016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DD56-27CD-4D3B-84DB-700963C835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7833B-D1AA-4772-A5CA-DA98FB18479D}" type="datetimeFigureOut">
              <a:rPr lang="en-US" smtClean="0"/>
              <a:pPr/>
              <a:t>7/13/2016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DD56-27CD-4D3B-84DB-700963C835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7833B-D1AA-4772-A5CA-DA98FB18479D}" type="datetimeFigureOut">
              <a:rPr lang="en-US" smtClean="0"/>
              <a:pPr/>
              <a:t>7/13/2016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DD56-27CD-4D3B-84DB-700963C835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7833B-D1AA-4772-A5CA-DA98FB18479D}" type="datetimeFigureOut">
              <a:rPr lang="en-US" smtClean="0"/>
              <a:pPr/>
              <a:t>7/13/2016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DD56-27CD-4D3B-84DB-700963C835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7833B-D1AA-4772-A5CA-DA98FB18479D}" type="datetimeFigureOut">
              <a:rPr lang="en-US" smtClean="0"/>
              <a:pPr/>
              <a:t>7/13/2016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DD56-27CD-4D3B-84DB-700963C835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7833B-D1AA-4772-A5CA-DA98FB18479D}" type="datetimeFigureOut">
              <a:rPr lang="en-US" smtClean="0"/>
              <a:pPr/>
              <a:t>7/13/2016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E270DD56-27CD-4D3B-84DB-700963C835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617833B-D1AA-4772-A5CA-DA98FB18479D}" type="datetimeFigureOut">
              <a:rPr lang="en-US" smtClean="0"/>
              <a:pPr/>
              <a:t>7/13/2016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E270DD56-27CD-4D3B-84DB-700963C8352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Topics covered: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Solar spectra</a:t>
            </a:r>
          </a:p>
          <a:p>
            <a:r>
              <a:rPr lang="en-US" dirty="0" smtClean="0"/>
              <a:t>Latitude and longitude</a:t>
            </a:r>
          </a:p>
          <a:p>
            <a:r>
              <a:rPr lang="en-US" dirty="0" smtClean="0"/>
              <a:t>Seasonal variations, daily variation</a:t>
            </a:r>
          </a:p>
          <a:p>
            <a:r>
              <a:rPr lang="en-US" dirty="0" smtClean="0"/>
              <a:t>Solar window</a:t>
            </a:r>
          </a:p>
          <a:p>
            <a:r>
              <a:rPr lang="en-US" dirty="0" smtClean="0"/>
              <a:t>Declination angle, hour angle</a:t>
            </a:r>
          </a:p>
          <a:p>
            <a:pPr>
              <a:buNone/>
            </a:pPr>
            <a:endParaRPr lang="en-US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04800"/>
            <a:ext cx="9144000" cy="29718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Angle of incidence: The angle between </a:t>
            </a:r>
            <a:br>
              <a:rPr lang="en-IN" dirty="0" smtClean="0"/>
            </a:br>
            <a:r>
              <a:rPr lang="en-IN" dirty="0" smtClean="0"/>
              <a:t>the sunray and a line perpendicular to the surface.</a:t>
            </a:r>
            <a:br>
              <a:rPr lang="en-IN" dirty="0" smtClean="0"/>
            </a:b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752601"/>
            <a:ext cx="4129087" cy="295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0772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Zenith angle; Angle of incidence for a horizontal surface</a:t>
            </a:r>
            <a:endParaRPr lang="en-I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400425" y="2652712"/>
            <a:ext cx="280035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63976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Daily variation:</a:t>
            </a:r>
            <a:endParaRPr lang="en-IN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828800"/>
            <a:ext cx="701039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Daily radiation: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 smtClean="0"/>
              <a:t>At the Earth's surface quantities of </a:t>
            </a:r>
            <a:r>
              <a:rPr lang="en-IN" b="1" dirty="0" smtClean="0"/>
              <a:t>insolation</a:t>
            </a:r>
            <a:r>
              <a:rPr lang="en-IN" dirty="0" smtClean="0"/>
              <a:t> and </a:t>
            </a:r>
            <a:r>
              <a:rPr lang="en-IN" b="1" dirty="0" smtClean="0"/>
              <a:t>net radiation</a:t>
            </a:r>
            <a:r>
              <a:rPr lang="en-IN" dirty="0" smtClean="0"/>
              <a:t> undergo daily cycles of change because the planet rotates on its polar axis once every 24 hours. </a:t>
            </a:r>
          </a:p>
          <a:p>
            <a:r>
              <a:rPr lang="en-IN" dirty="0" smtClean="0"/>
              <a:t>Insolation is usually the main positive component making up net radiation. </a:t>
            </a:r>
            <a:endParaRPr lang="en-IN" smtClean="0"/>
          </a:p>
          <a:p>
            <a:r>
              <a:rPr lang="en-IN" smtClean="0"/>
              <a:t>Variations </a:t>
            </a:r>
            <a:r>
              <a:rPr lang="en-IN" dirty="0" smtClean="0"/>
              <a:t>in net radiation are primarily responsible for the particular patterns of rising and falling air temperature over a 24 hour period.</a:t>
            </a:r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84582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9144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81000"/>
            <a:ext cx="84582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685800" y="457200"/>
            <a:ext cx="7924800" cy="6172200"/>
          </a:xfrm>
        </p:spPr>
        <p:txBody>
          <a:bodyPr>
            <a:normAutofit/>
          </a:bodyPr>
          <a:lstStyle/>
          <a:p>
            <a:r>
              <a:rPr lang="en-IN" sz="2000" dirty="0" smtClean="0"/>
              <a:t>The Equinox represents the mid-way point between the two seasonal extremes. It occurs twice within the year - first on the 21st of March and again on the 21st of September. </a:t>
            </a:r>
          </a:p>
          <a:p>
            <a:r>
              <a:rPr lang="en-IN" sz="2000" dirty="0" smtClean="0">
                <a:solidFill>
                  <a:srgbClr val="0000FF"/>
                </a:solidFill>
              </a:rPr>
              <a:t>At the Equinox the rays of solar radiation align with the Equator and are evenly distributed between the northern and southern hemispheres. </a:t>
            </a:r>
          </a:p>
          <a:p>
            <a:r>
              <a:rPr lang="en-IN" sz="2000" dirty="0" smtClean="0"/>
              <a:t>This date is also significant in that the hours of daylight are exactly equal to the hours of night</a:t>
            </a:r>
          </a:p>
          <a:p>
            <a:r>
              <a:rPr lang="en-IN" sz="2000" dirty="0" smtClean="0">
                <a:solidFill>
                  <a:srgbClr val="0000FF"/>
                </a:solidFill>
              </a:rPr>
              <a:t>In June, the Earth's tilted rotation axis and position in it's orbit means that the northern hemisphere is more exposed to radiation from the Sun than the southern hemisphere. </a:t>
            </a:r>
          </a:p>
          <a:p>
            <a:r>
              <a:rPr lang="en-IN" sz="2000" dirty="0" smtClean="0"/>
              <a:t>In the northern hemisphere the Sun appears more overhead (</a:t>
            </a:r>
            <a:r>
              <a:rPr lang="en-IN" sz="2000" dirty="0" err="1" smtClean="0"/>
              <a:t>ie</a:t>
            </a:r>
            <a:r>
              <a:rPr lang="en-IN" sz="2000" dirty="0" smtClean="0"/>
              <a:t>: is at a higher altitude) and is visible for more hours of the day.</a:t>
            </a:r>
          </a:p>
          <a:p>
            <a:r>
              <a:rPr lang="en-IN" sz="2000" dirty="0" smtClean="0">
                <a:solidFill>
                  <a:srgbClr val="0000FF"/>
                </a:solidFill>
              </a:rPr>
              <a:t>This effect is at it's peak on the 21st of June, which is the Summer Solstice in the northern hemisphere. </a:t>
            </a:r>
          </a:p>
          <a:p>
            <a:r>
              <a:rPr lang="en-IN" sz="2000" dirty="0" smtClean="0"/>
              <a:t>On the 21st of June in the Southern hemisphere the opposite is true. It is tilted further away from the Sun and is experiencing its Winter Solstice.</a:t>
            </a:r>
          </a:p>
          <a:p>
            <a:r>
              <a:rPr lang="en-IN" sz="2000" dirty="0" smtClean="0">
                <a:solidFill>
                  <a:srgbClr val="0000FF"/>
                </a:solidFill>
              </a:rPr>
              <a:t>On 21st of December, which is the Winter Solstice in the northern hemisphere , Southern hemisphere experiencing Summer Solstice</a:t>
            </a:r>
            <a:r>
              <a:rPr lang="en-IN" sz="2000" dirty="0" smtClean="0"/>
              <a:t>.</a:t>
            </a:r>
          </a:p>
          <a:p>
            <a:endParaRPr lang="en-IN" sz="2000" dirty="0" smtClean="0"/>
          </a:p>
          <a:p>
            <a:endParaRPr lang="en-IN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09600"/>
            <a:ext cx="754379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304800"/>
            <a:ext cx="86868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Solar Window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earth's rotation and revolution around the sun create a rectangular section through which your home receives direct sun all year</a:t>
            </a:r>
          </a:p>
          <a:p>
            <a:r>
              <a:rPr lang="en-US" dirty="0" smtClean="0"/>
              <a:t> i.e. </a:t>
            </a:r>
            <a:r>
              <a:rPr lang="en-US" b="1" dirty="0" smtClean="0"/>
              <a:t>The Solar Window</a:t>
            </a:r>
            <a:r>
              <a:rPr lang="en-US" dirty="0" smtClean="0"/>
              <a:t>.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1371600"/>
            <a:ext cx="6934200" cy="44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990600"/>
            <a:ext cx="7086600" cy="495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762000"/>
            <a:ext cx="7086599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609600"/>
            <a:ext cx="80772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685800"/>
            <a:ext cx="7772399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685801"/>
            <a:ext cx="7848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838200"/>
            <a:ext cx="75438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56356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Solar window: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914400"/>
            <a:ext cx="8610600" cy="5943600"/>
          </a:xfrm>
        </p:spPr>
        <p:txBody>
          <a:bodyPr>
            <a:normAutofit/>
          </a:bodyPr>
          <a:lstStyle/>
          <a:p>
            <a:r>
              <a:rPr lang="en-IN" dirty="0" smtClean="0"/>
              <a:t>Sun moves in two planes:</a:t>
            </a:r>
          </a:p>
          <a:p>
            <a:pPr lvl="1">
              <a:buFont typeface="Wingdings" pitchFamily="2" charset="2"/>
              <a:buChar char="Ø"/>
            </a:pPr>
            <a:r>
              <a:rPr lang="en-IN" dirty="0" smtClean="0"/>
              <a:t>Daily movement (9 AM to 3 PM)</a:t>
            </a:r>
          </a:p>
          <a:p>
            <a:pPr lvl="1">
              <a:buFont typeface="Wingdings" pitchFamily="2" charset="2"/>
              <a:buChar char="Ø"/>
            </a:pPr>
            <a:r>
              <a:rPr lang="en-IN" dirty="0" smtClean="0"/>
              <a:t>Seasonal movement (Dec 21</a:t>
            </a:r>
            <a:r>
              <a:rPr lang="en-IN" baseline="30000" dirty="0" smtClean="0"/>
              <a:t>st</a:t>
            </a:r>
            <a:r>
              <a:rPr lang="en-IN" dirty="0" smtClean="0"/>
              <a:t> to June 21</a:t>
            </a:r>
            <a:r>
              <a:rPr lang="en-IN" baseline="30000" dirty="0" smtClean="0"/>
              <a:t>st</a:t>
            </a:r>
            <a:r>
              <a:rPr lang="en-IN" dirty="0" smtClean="0"/>
              <a:t> )</a:t>
            </a:r>
          </a:p>
          <a:p>
            <a:r>
              <a:rPr lang="en-IN" dirty="0" smtClean="0"/>
              <a:t>During the movement of the sun, the trees and  tall structures have  shadows.</a:t>
            </a:r>
          </a:p>
          <a:p>
            <a:r>
              <a:rPr lang="en-IN" dirty="0" smtClean="0"/>
              <a:t>The solar window is plotted on an imaginary spherical surface placed on the ground and with boundaries drawn by sectors corresponding to the </a:t>
            </a:r>
          </a:p>
          <a:p>
            <a:pPr lvl="1">
              <a:buFont typeface="Wingdings" pitchFamily="2" charset="2"/>
              <a:buChar char="v"/>
            </a:pPr>
            <a:r>
              <a:rPr lang="en-IN" dirty="0" smtClean="0"/>
              <a:t>Path of Sun rays on 21</a:t>
            </a:r>
            <a:r>
              <a:rPr lang="en-IN" baseline="30000" dirty="0" smtClean="0"/>
              <a:t>st</a:t>
            </a:r>
            <a:r>
              <a:rPr lang="en-IN" dirty="0" smtClean="0"/>
              <a:t> June</a:t>
            </a:r>
          </a:p>
          <a:p>
            <a:pPr lvl="1">
              <a:buFont typeface="Wingdings" pitchFamily="2" charset="2"/>
              <a:buChar char="v"/>
            </a:pPr>
            <a:r>
              <a:rPr lang="en-IN" dirty="0" smtClean="0"/>
              <a:t>Path of Sun rays on 21</a:t>
            </a:r>
            <a:r>
              <a:rPr lang="en-IN" baseline="30000" dirty="0" smtClean="0"/>
              <a:t>st</a:t>
            </a:r>
            <a:r>
              <a:rPr lang="en-IN" dirty="0" smtClean="0"/>
              <a:t>  Dec</a:t>
            </a:r>
          </a:p>
          <a:p>
            <a:pPr lvl="1">
              <a:buFont typeface="Wingdings" pitchFamily="2" charset="2"/>
              <a:buChar char="v"/>
            </a:pPr>
            <a:r>
              <a:rPr lang="en-IN" dirty="0" smtClean="0"/>
              <a:t>Path of Sun rays at 9AM</a:t>
            </a:r>
          </a:p>
          <a:p>
            <a:pPr lvl="1">
              <a:buFont typeface="Wingdings" pitchFamily="2" charset="2"/>
              <a:buChar char="v"/>
            </a:pPr>
            <a:r>
              <a:rPr lang="en-IN" dirty="0" smtClean="0"/>
              <a:t>Path of Sun rays at 3 PM</a:t>
            </a:r>
          </a:p>
          <a:p>
            <a:r>
              <a:rPr lang="en-IN" dirty="0" smtClean="0"/>
              <a:t>Solar window is a useful tool to decide the location of the collector.</a:t>
            </a:r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56356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 </a:t>
            </a:r>
            <a:r>
              <a:rPr lang="en-IN" b="1" dirty="0" smtClean="0"/>
              <a:t>Declination angle(δ ):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066800"/>
            <a:ext cx="7772400" cy="4953000"/>
          </a:xfrm>
        </p:spPr>
        <p:txBody>
          <a:bodyPr/>
          <a:lstStyle/>
          <a:p>
            <a:r>
              <a:rPr lang="en-IN" dirty="0" smtClean="0"/>
              <a:t>The declination angle, denoted by δ, varies seasonally due to the tilt of the Earth on its axis of rotation and the rotation of the Earth around the sun. </a:t>
            </a:r>
          </a:p>
          <a:p>
            <a:r>
              <a:rPr lang="en-IN" dirty="0" smtClean="0"/>
              <a:t>The Earth is tilted by 23.45° and the declination angle varies plus or minus this amount. </a:t>
            </a:r>
          </a:p>
          <a:p>
            <a:r>
              <a:rPr lang="en-IN" dirty="0" smtClean="0"/>
              <a:t>Only at the spring and fall equinoxes is the declination angle equal to 0°.</a:t>
            </a:r>
          </a:p>
          <a:p>
            <a:r>
              <a:rPr lang="en-IN" dirty="0" smtClean="0"/>
              <a:t>The declination of the sun is the angle between the equator and a line drawn from the centre of the Earth to the centre of the sun.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Definitions: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sz="2800" dirty="0" smtClean="0"/>
              <a:t>Solar radiation: Energy radiated by sun</a:t>
            </a:r>
          </a:p>
          <a:p>
            <a:r>
              <a:rPr lang="en-IN" sz="2800" dirty="0" smtClean="0"/>
              <a:t>Solar irradiation: Radiated energy received on earth surface.</a:t>
            </a:r>
          </a:p>
          <a:p>
            <a:r>
              <a:rPr lang="en-IN" sz="2800" dirty="0" smtClean="0"/>
              <a:t>Solar insolation: Solar radiation received on a flat horizontal surface on earth.</a:t>
            </a:r>
          </a:p>
          <a:p>
            <a:r>
              <a:rPr lang="en-IN" sz="2800" dirty="0" smtClean="0"/>
              <a:t>Solar constant: Solar power received on unit area of surface normal to sun rays in the space outside the earth’s atmosphere at a mean distance between sun and earth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828800"/>
            <a:ext cx="7772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839200" cy="2971800"/>
          </a:xfrm>
        </p:spPr>
        <p:txBody>
          <a:bodyPr>
            <a:normAutofit fontScale="90000"/>
          </a:bodyPr>
          <a:lstStyle/>
          <a:p>
            <a:r>
              <a:rPr lang="en-IN" sz="2000" dirty="0" smtClean="0"/>
              <a:t/>
            </a:r>
            <a:br>
              <a:rPr lang="en-IN" sz="2000" dirty="0" smtClean="0"/>
            </a:br>
            <a:r>
              <a:rPr lang="en-IN" sz="2000" dirty="0" smtClean="0"/>
              <a:t/>
            </a:r>
            <a:br>
              <a:rPr lang="en-IN" sz="2000" dirty="0" smtClean="0"/>
            </a:b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Angle of latitude for particular location on earth surface: angle between the line joining the location to the centre of earth and the equatorial plane.</a:t>
            </a:r>
            <a:br>
              <a:rPr lang="en-IN" sz="20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20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Declination angle </a:t>
            </a:r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: Angle between line joining sun to the earth and the equatorial </a:t>
            </a:r>
            <a:r>
              <a:rPr lang="en-IN" sz="2000" b="1" dirty="0" err="1" smtClean="0">
                <a:latin typeface="Times New Roman" pitchFamily="18" charset="0"/>
                <a:cs typeface="Times New Roman" pitchFamily="18" charset="0"/>
              </a:rPr>
              <a:t>plane,</a:t>
            </a:r>
            <a:r>
              <a:rPr lang="en-IN" sz="1800" b="1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 = 23.45 * sin [360 / 365 * (284 + N)] </a:t>
            </a:r>
            <a:br>
              <a:rPr lang="en-IN" sz="18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20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The altitude </a:t>
            </a:r>
            <a:r>
              <a:rPr lang="az-Cyrl-AZ" sz="2000" b="1" dirty="0" smtClean="0">
                <a:latin typeface="Times New Roman" pitchFamily="18" charset="0"/>
                <a:cs typeface="Times New Roman" pitchFamily="18" charset="0"/>
              </a:rPr>
              <a:t>ф</a:t>
            </a: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of a point or location is the angle made by the radial line o the equatorial plane.</a:t>
            </a:r>
            <a:r>
              <a:rPr lang="en-IN" sz="2000" dirty="0" smtClean="0"/>
              <a:t/>
            </a:r>
            <a:br>
              <a:rPr lang="en-IN" sz="2000" dirty="0" smtClean="0"/>
            </a:br>
            <a:r>
              <a:rPr lang="en-IN" sz="2000" dirty="0" smtClean="0"/>
              <a:t/>
            </a:r>
            <a:br>
              <a:rPr lang="en-IN" sz="2000" dirty="0" smtClean="0"/>
            </a:br>
            <a:r>
              <a:rPr lang="en-IN" sz="2000" dirty="0" smtClean="0"/>
              <a:t>.</a:t>
            </a:r>
            <a:endParaRPr lang="en-IN" sz="20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 bwMode="auto">
          <a:xfrm>
            <a:off x="1905000" y="3505200"/>
            <a:ext cx="489585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Variation of Sun’s declination</a:t>
            </a: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52601"/>
            <a:ext cx="8229600" cy="38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2239962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b="1" dirty="0" smtClean="0"/>
              <a:t> </a:t>
            </a:r>
            <a:r>
              <a:rPr lang="en-IN" sz="2200" b="1" dirty="0" smtClean="0"/>
              <a:t>Hour angle</a:t>
            </a:r>
            <a:r>
              <a:rPr lang="en-IN" sz="2200" dirty="0" smtClean="0"/>
              <a:t>: The angle representing the position of the sun with respect to clock hour and with reference to the sun’s position at 12 noon.</a:t>
            </a:r>
            <a:br>
              <a:rPr lang="en-IN" sz="2200" dirty="0" smtClean="0"/>
            </a:br>
            <a:r>
              <a:rPr lang="en-IN" sz="2200" dirty="0" smtClean="0"/>
              <a:t> The hour angle </a:t>
            </a:r>
            <a:r>
              <a:rPr lang="el-GR" sz="2200" dirty="0" smtClean="0"/>
              <a:t>ω</a:t>
            </a:r>
            <a:r>
              <a:rPr lang="en-IN" sz="2200" dirty="0" smtClean="0"/>
              <a:t> is equivalent  to 15° per hour</a:t>
            </a:r>
            <a:endParaRPr lang="en-IN" sz="2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2667000"/>
            <a:ext cx="71628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Sun radiation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95400"/>
            <a:ext cx="8305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84582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SPECTRUM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Solar radiation is radiant energy emitted by the sun, particularly electromagnetic energy.</a:t>
            </a:r>
          </a:p>
          <a:p>
            <a:endParaRPr lang="en-US" dirty="0" smtClean="0"/>
          </a:p>
          <a:p>
            <a:r>
              <a:rPr lang="en-US" dirty="0" smtClean="0"/>
              <a:t>About half of the radiation is in the visible short-wave part of the electromagnetic spectrum.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The other half is mostly in the near-infrared part, with some in the ultraviolet part of the spectrum.</a:t>
            </a:r>
          </a:p>
          <a:p>
            <a:endParaRPr lang="en-US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SPECTRA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 bwMode="auto">
          <a:xfrm>
            <a:off x="1753920" y="1447800"/>
            <a:ext cx="609335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spectrum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 bwMode="auto">
          <a:xfrm>
            <a:off x="0" y="1905000"/>
            <a:ext cx="583850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2057400"/>
            <a:ext cx="39814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2773362"/>
          </a:xfrm>
        </p:spPr>
        <p:txBody>
          <a:bodyPr>
            <a:normAutofit fontScale="90000"/>
          </a:bodyPr>
          <a:lstStyle/>
          <a:p>
            <a:r>
              <a:rPr lang="en-IN" sz="2700" dirty="0" smtClean="0"/>
              <a:t>Lines of Longitude: Imaginary lines on surface of the earth between the north pole and south pole.</a:t>
            </a:r>
            <a:br>
              <a:rPr lang="en-IN" sz="2700" dirty="0" smtClean="0"/>
            </a:br>
            <a:r>
              <a:rPr lang="en-IN" sz="2700" dirty="0" smtClean="0"/>
              <a:t/>
            </a:r>
            <a:br>
              <a:rPr lang="en-IN" sz="2700" dirty="0" smtClean="0"/>
            </a:br>
            <a:r>
              <a:rPr lang="en-IN" sz="2700" dirty="0" smtClean="0"/>
              <a:t>Parallels of Latitude: Imaginary lines on surface of earth, parallel to the equatorial lines.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0" y="3276600"/>
            <a:ext cx="3962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1490</TotalTime>
  <Words>623</Words>
  <Application>Microsoft Office PowerPoint</Application>
  <PresentationFormat>On-screen Show (4:3)</PresentationFormat>
  <Paragraphs>59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Franklin Gothic Book</vt:lpstr>
      <vt:lpstr>Perpetua</vt:lpstr>
      <vt:lpstr>Times New Roman</vt:lpstr>
      <vt:lpstr>Wingdings</vt:lpstr>
      <vt:lpstr>Wingdings 2</vt:lpstr>
      <vt:lpstr>Equity</vt:lpstr>
      <vt:lpstr>Topics covered:</vt:lpstr>
      <vt:lpstr>PowerPoint Presentation</vt:lpstr>
      <vt:lpstr>Definitions:</vt:lpstr>
      <vt:lpstr>Sun radiation</vt:lpstr>
      <vt:lpstr>PowerPoint Presentation</vt:lpstr>
      <vt:lpstr>SOLAR SPECTRUM</vt:lpstr>
      <vt:lpstr>SOLAR SPECTRA</vt:lpstr>
      <vt:lpstr>Solar spectrum</vt:lpstr>
      <vt:lpstr>Lines of Longitude: Imaginary lines on surface of the earth between the north pole and south pole.  Parallels of Latitude: Imaginary lines on surface of earth, parallel to the equatorial lines. </vt:lpstr>
      <vt:lpstr>     Angle of incidence: The angle between  the sunray and a line perpendicular to the surface. </vt:lpstr>
      <vt:lpstr>PowerPoint Presentation</vt:lpstr>
      <vt:lpstr>Zenith angle; Angle of incidence for a horizontal surface</vt:lpstr>
      <vt:lpstr>Daily variation:</vt:lpstr>
      <vt:lpstr>Daily radiation: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Solar Window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Solar window:</vt:lpstr>
      <vt:lpstr> Declination angle(δ ):</vt:lpstr>
      <vt:lpstr>PowerPoint Presentation</vt:lpstr>
      <vt:lpstr>  Angle of latitude for particular location on earth surface: angle between the line joining the location to the centre of earth and the equatorial plane.  Declination angle δ: Angle between line joining sun to the earth and the equatorial plane,d = 23.45 * sin [360 / 365 * (284 + N)]   The altitude фl of a point or location is the angle made by the radial line o the equatorial plane.  .</vt:lpstr>
      <vt:lpstr>Variation of Sun’s declination</vt:lpstr>
      <vt:lpstr>  Hour angle: The angle representing the position of the sun with respect to clock hour and with reference to the sun’s position at 12 noon.  The hour angle ω is equivalent  to 15° per hour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green</dc:creator>
  <cp:lastModifiedBy>USER</cp:lastModifiedBy>
  <cp:revision>165</cp:revision>
  <dcterms:created xsi:type="dcterms:W3CDTF">2015-01-27T23:20:16Z</dcterms:created>
  <dcterms:modified xsi:type="dcterms:W3CDTF">2016-07-13T14:34:55Z</dcterms:modified>
</cp:coreProperties>
</file>